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66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4" r:id="rId8"/>
    <p:sldId id="267" r:id="rId9"/>
    <p:sldId id="266" r:id="rId10"/>
    <p:sldId id="270" r:id="rId11"/>
    <p:sldId id="268" r:id="rId12"/>
    <p:sldId id="272" r:id="rId13"/>
    <p:sldId id="275" r:id="rId14"/>
    <p:sldId id="276" r:id="rId15"/>
    <p:sldId id="271" r:id="rId16"/>
    <p:sldId id="274" r:id="rId17"/>
    <p:sldId id="265" r:id="rId18"/>
    <p:sldId id="263" r:id="rId19"/>
    <p:sldId id="262" r:id="rId20"/>
  </p:sldIdLst>
  <p:sldSz cx="12192000" cy="6858000"/>
  <p:notesSz cx="6858000" cy="9144000"/>
  <p:embeddedFontLst>
    <p:embeddedFont>
      <p:font typeface="Arial Nova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Garamond" panose="02020404030301010803" pitchFamily="18" charset="0"/>
      <p:regular r:id="rId30"/>
      <p:bold r:id="rId31"/>
      <p:italic r:id="rId32"/>
      <p:boldItalic r:id="rId33"/>
    </p:embeddedFont>
    <p:embeddedFont>
      <p:font typeface="Sorts Mill Goudy" panose="020B0604020202020204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h0fMJ5hu7SVm1r4wWGFcv0LSaD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6893C2-4E60-4077-8EBE-B3303C65AA7C}" v="7" dt="2020-10-09T03:22:03.6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182" autoAdjust="0"/>
  </p:normalViewPr>
  <p:slideViewPr>
    <p:cSldViewPr snapToGrid="0">
      <p:cViewPr varScale="1">
        <p:scale>
          <a:sx n="47" d="100"/>
          <a:sy n="47" d="100"/>
        </p:scale>
        <p:origin x="53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y Dao" userId="b28ef7ad5a8b53ec" providerId="LiveId" clId="{B96893C2-4E60-4077-8EBE-B3303C65AA7C}"/>
    <pc:docChg chg="custSel addSld modSld">
      <pc:chgData name="Kenny Dao" userId="b28ef7ad5a8b53ec" providerId="LiveId" clId="{B96893C2-4E60-4077-8EBE-B3303C65AA7C}" dt="2020-10-09T03:22:14.814" v="126" actId="14100"/>
      <pc:docMkLst>
        <pc:docMk/>
      </pc:docMkLst>
      <pc:sldChg chg="addSp delSp modSp mod">
        <pc:chgData name="Kenny Dao" userId="b28ef7ad5a8b53ec" providerId="LiveId" clId="{B96893C2-4E60-4077-8EBE-B3303C65AA7C}" dt="2020-10-09T03:22:14.814" v="126" actId="14100"/>
        <pc:sldMkLst>
          <pc:docMk/>
          <pc:sldMk cId="3923998438" sldId="267"/>
        </pc:sldMkLst>
        <pc:picChg chg="del">
          <ac:chgData name="Kenny Dao" userId="b28ef7ad5a8b53ec" providerId="LiveId" clId="{B96893C2-4E60-4077-8EBE-B3303C65AA7C}" dt="2020-10-09T03:21:59.393" v="121" actId="478"/>
          <ac:picMkLst>
            <pc:docMk/>
            <pc:sldMk cId="3923998438" sldId="267"/>
            <ac:picMk id="5" creationId="{8E45E262-ACB7-4094-96B4-300860A302E3}"/>
          </ac:picMkLst>
        </pc:picChg>
        <pc:picChg chg="add mod">
          <ac:chgData name="Kenny Dao" userId="b28ef7ad5a8b53ec" providerId="LiveId" clId="{B96893C2-4E60-4077-8EBE-B3303C65AA7C}" dt="2020-10-09T03:22:14.814" v="126" actId="14100"/>
          <ac:picMkLst>
            <pc:docMk/>
            <pc:sldMk cId="3923998438" sldId="267"/>
            <ac:picMk id="6" creationId="{80D3D6FB-5249-4A95-8D5D-3427A6DAD852}"/>
          </ac:picMkLst>
        </pc:picChg>
      </pc:sldChg>
      <pc:sldChg chg="addSp delSp modSp mod">
        <pc:chgData name="Kenny Dao" userId="b28ef7ad5a8b53ec" providerId="LiveId" clId="{B96893C2-4E60-4077-8EBE-B3303C65AA7C}" dt="2020-10-09T03:20:47.222" v="120" actId="14100"/>
        <pc:sldMkLst>
          <pc:docMk/>
          <pc:sldMk cId="1780548973" sldId="268"/>
        </pc:sldMkLst>
        <pc:picChg chg="del">
          <ac:chgData name="Kenny Dao" userId="b28ef7ad5a8b53ec" providerId="LiveId" clId="{B96893C2-4E60-4077-8EBE-B3303C65AA7C}" dt="2020-10-09T03:19:05.383" v="115" actId="478"/>
          <ac:picMkLst>
            <pc:docMk/>
            <pc:sldMk cId="1780548973" sldId="268"/>
            <ac:picMk id="5" creationId="{2CC8FEA4-7A16-41AD-87A6-46582F1ACCCA}"/>
          </ac:picMkLst>
        </pc:picChg>
        <pc:picChg chg="add mod">
          <ac:chgData name="Kenny Dao" userId="b28ef7ad5a8b53ec" providerId="LiveId" clId="{B96893C2-4E60-4077-8EBE-B3303C65AA7C}" dt="2020-10-09T03:20:47.222" v="120" actId="14100"/>
          <ac:picMkLst>
            <pc:docMk/>
            <pc:sldMk cId="1780548973" sldId="268"/>
            <ac:picMk id="6" creationId="{30782DBE-5D91-4F15-92A4-A125ADFBD8F2}"/>
          </ac:picMkLst>
        </pc:picChg>
      </pc:sldChg>
      <pc:sldChg chg="addSp delSp modSp mod">
        <pc:chgData name="Kenny Dao" userId="b28ef7ad5a8b53ec" providerId="LiveId" clId="{B96893C2-4E60-4077-8EBE-B3303C65AA7C}" dt="2020-10-09T03:17:41.361" v="51" actId="14100"/>
        <pc:sldMkLst>
          <pc:docMk/>
          <pc:sldMk cId="4022367828" sldId="272"/>
        </pc:sldMkLst>
        <pc:spChg chg="mod">
          <ac:chgData name="Kenny Dao" userId="b28ef7ad5a8b53ec" providerId="LiveId" clId="{B96893C2-4E60-4077-8EBE-B3303C65AA7C}" dt="2020-10-09T03:16:40.553" v="8" actId="20577"/>
          <ac:spMkLst>
            <pc:docMk/>
            <pc:sldMk cId="4022367828" sldId="272"/>
            <ac:spMk id="2" creationId="{EB3E8EC9-E3A9-49AE-AF5D-9E4FF18534DE}"/>
          </ac:spMkLst>
        </pc:spChg>
        <pc:picChg chg="del">
          <ac:chgData name="Kenny Dao" userId="b28ef7ad5a8b53ec" providerId="LiveId" clId="{B96893C2-4E60-4077-8EBE-B3303C65AA7C}" dt="2020-10-09T03:16:09.556" v="0" actId="478"/>
          <ac:picMkLst>
            <pc:docMk/>
            <pc:sldMk cId="4022367828" sldId="272"/>
            <ac:picMk id="5" creationId="{0C3C0C92-AF0A-4664-B395-63379AC1F241}"/>
          </ac:picMkLst>
        </pc:picChg>
        <pc:picChg chg="add mod">
          <ac:chgData name="Kenny Dao" userId="b28ef7ad5a8b53ec" providerId="LiveId" clId="{B96893C2-4E60-4077-8EBE-B3303C65AA7C}" dt="2020-10-09T03:17:41.361" v="51" actId="14100"/>
          <ac:picMkLst>
            <pc:docMk/>
            <pc:sldMk cId="4022367828" sldId="272"/>
            <ac:picMk id="6" creationId="{B512E15D-B587-4B8F-A388-D8C6A42183AB}"/>
          </ac:picMkLst>
        </pc:picChg>
      </pc:sldChg>
      <pc:sldChg chg="addSp delSp modSp new mod">
        <pc:chgData name="Kenny Dao" userId="b28ef7ad5a8b53ec" providerId="LiveId" clId="{B96893C2-4E60-4077-8EBE-B3303C65AA7C}" dt="2020-10-09T03:17:34.691" v="50" actId="1076"/>
        <pc:sldMkLst>
          <pc:docMk/>
          <pc:sldMk cId="23090749" sldId="275"/>
        </pc:sldMkLst>
        <pc:spChg chg="mod">
          <ac:chgData name="Kenny Dao" userId="b28ef7ad5a8b53ec" providerId="LiveId" clId="{B96893C2-4E60-4077-8EBE-B3303C65AA7C}" dt="2020-10-09T03:17:14.324" v="45" actId="20577"/>
          <ac:spMkLst>
            <pc:docMk/>
            <pc:sldMk cId="23090749" sldId="275"/>
            <ac:spMk id="2" creationId="{4EE53672-F7DC-4574-AD83-1F52D98703CE}"/>
          </ac:spMkLst>
        </pc:spChg>
        <pc:picChg chg="add del mod">
          <ac:chgData name="Kenny Dao" userId="b28ef7ad5a8b53ec" providerId="LiveId" clId="{B96893C2-4E60-4077-8EBE-B3303C65AA7C}" dt="2020-10-09T03:17:26.785" v="47"/>
          <ac:picMkLst>
            <pc:docMk/>
            <pc:sldMk cId="23090749" sldId="275"/>
            <ac:picMk id="5" creationId="{54ADF961-08F4-401A-BA71-0A67B402AE3F}"/>
          </ac:picMkLst>
        </pc:picChg>
        <pc:picChg chg="add mod">
          <ac:chgData name="Kenny Dao" userId="b28ef7ad5a8b53ec" providerId="LiveId" clId="{B96893C2-4E60-4077-8EBE-B3303C65AA7C}" dt="2020-10-09T03:17:34.691" v="50" actId="1076"/>
          <ac:picMkLst>
            <pc:docMk/>
            <pc:sldMk cId="23090749" sldId="275"/>
            <ac:picMk id="7" creationId="{7AC4C675-61D9-495A-B621-C68A682BA232}"/>
          </ac:picMkLst>
        </pc:picChg>
      </pc:sldChg>
      <pc:sldChg chg="addSp modSp new mod">
        <pc:chgData name="Kenny Dao" userId="b28ef7ad5a8b53ec" providerId="LiveId" clId="{B96893C2-4E60-4077-8EBE-B3303C65AA7C}" dt="2020-10-09T03:18:49.353" v="114" actId="1076"/>
        <pc:sldMkLst>
          <pc:docMk/>
          <pc:sldMk cId="3825968371" sldId="276"/>
        </pc:sldMkLst>
        <pc:spChg chg="mod">
          <ac:chgData name="Kenny Dao" userId="b28ef7ad5a8b53ec" providerId="LiveId" clId="{B96893C2-4E60-4077-8EBE-B3303C65AA7C}" dt="2020-10-09T03:18:31.630" v="111" actId="20577"/>
          <ac:spMkLst>
            <pc:docMk/>
            <pc:sldMk cId="3825968371" sldId="276"/>
            <ac:spMk id="2" creationId="{44A2EA01-80E0-484F-9D06-01D9FEFBB571}"/>
          </ac:spMkLst>
        </pc:spChg>
        <pc:picChg chg="add mod">
          <ac:chgData name="Kenny Dao" userId="b28ef7ad5a8b53ec" providerId="LiveId" clId="{B96893C2-4E60-4077-8EBE-B3303C65AA7C}" dt="2020-10-09T03:18:49.353" v="114" actId="1076"/>
          <ac:picMkLst>
            <pc:docMk/>
            <pc:sldMk cId="3825968371" sldId="276"/>
            <ac:picMk id="5" creationId="{2EE28C5F-AB3C-45FF-BB91-EAF4B047DA7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3061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0230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6015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941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8866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3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4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4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</a:t>
            </a:r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2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3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4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body" idx="6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29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3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29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6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29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body" idx="9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body" idx="2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dk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dhhs.vic.gov.au/victorian-coronavirus-covid-19-dat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htagholdings/aus-real-estate-sales-march-2019-to-april-2020" TargetMode="External"/><Relationship Id="rId5" Type="http://schemas.openxmlformats.org/officeDocument/2006/relationships/hyperlink" Target="https://discover.data.vic.gov.au/dataset/hospital-locations-spatial" TargetMode="External"/><Relationship Id="rId4" Type="http://schemas.openxmlformats.org/officeDocument/2006/relationships/hyperlink" Target="https://discover.data.vic.gov.au/dataset/school-locations-time-seri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2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62" name="Google Shape;162;p1"/>
          <p:cNvSpPr txBox="1">
            <a:spLocks noGrp="1"/>
          </p:cNvSpPr>
          <p:nvPr>
            <p:ph type="ctrTitle"/>
          </p:nvPr>
        </p:nvSpPr>
        <p:spPr>
          <a:xfrm>
            <a:off x="954337" y="3124069"/>
            <a:ext cx="10905059" cy="1524078"/>
          </a:xfrm>
          <a:prstGeom prst="rect">
            <a:avLst/>
          </a:prstGeom>
          <a:noFill/>
          <a:ln>
            <a:noFill/>
          </a:ln>
          <a:effectLst>
            <a:outerShdw blurRad="42863" dist="38100" algn="tl" rotWithShape="0">
              <a:srgbClr val="000000"/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30"/>
              <a:buFont typeface="Sorts Mill Goudy"/>
              <a:buNone/>
            </a:pPr>
            <a:r>
              <a:rPr lang="en-US" sz="6330" b="1" dirty="0">
                <a:solidFill>
                  <a:srgbClr val="FFC000"/>
                </a:solidFill>
                <a:latin typeface="Arial Nova" panose="020B0504020202020204" pitchFamily="34" charset="0"/>
                <a:ea typeface="Garamond"/>
                <a:cs typeface="Garamond"/>
                <a:sym typeface="Garamond"/>
              </a:rPr>
              <a:t>The impacts of Covid-19 cases upon real estate sales in Victoria</a:t>
            </a:r>
            <a:br>
              <a:rPr lang="en-US" sz="6330" b="1" dirty="0">
                <a:solidFill>
                  <a:srgbClr val="FFC000"/>
                </a:solidFill>
                <a:latin typeface="Arial Nova" panose="020B0504020202020204" pitchFamily="34" charset="0"/>
                <a:ea typeface="Garamond"/>
                <a:cs typeface="Garamond"/>
                <a:sym typeface="Garamond"/>
              </a:rPr>
            </a:br>
            <a:br>
              <a:rPr lang="en-US" sz="2100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210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210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2100" b="1" dirty="0">
              <a:solidFill>
                <a:srgbClr val="FFC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3" name="Google Shape;163;p1"/>
          <p:cNvSpPr txBox="1">
            <a:spLocks noGrp="1"/>
          </p:cNvSpPr>
          <p:nvPr>
            <p:ph type="subTitle" idx="1"/>
          </p:nvPr>
        </p:nvSpPr>
        <p:spPr>
          <a:xfrm>
            <a:off x="507086" y="5260931"/>
            <a:ext cx="10905059" cy="1085437"/>
          </a:xfrm>
          <a:prstGeom prst="rect">
            <a:avLst/>
          </a:prstGeom>
          <a:noFill/>
          <a:ln>
            <a:noFill/>
          </a:ln>
          <a:effectLst>
            <a:outerShdw blurRad="50800" dist="57150" algn="tl" rotWithShape="0">
              <a:srgbClr val="FFD966"/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sz="3200" dirty="0">
                <a:solidFill>
                  <a:schemeClr val="dk1"/>
                </a:solidFill>
                <a:latin typeface="Arial Nova" panose="020B0504020202020204" pitchFamily="34" charset="0"/>
                <a:sym typeface="Georgia"/>
              </a:rPr>
              <a:t>Jeremy Chia – Anna Nguyen - Matthew Taylor - Kenny Dao</a:t>
            </a:r>
            <a:endParaRPr sz="3200" dirty="0">
              <a:latin typeface="Arial Nova" panose="020B0504020202020204" pitchFamily="34" charset="0"/>
            </a:endParaRPr>
          </a:p>
        </p:txBody>
      </p:sp>
      <p:cxnSp>
        <p:nvCxnSpPr>
          <p:cNvPr id="164" name="Google Shape;164;p1"/>
          <p:cNvCxnSpPr/>
          <p:nvPr/>
        </p:nvCxnSpPr>
        <p:spPr>
          <a:xfrm>
            <a:off x="3393881" y="4035362"/>
            <a:ext cx="5404237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8EC9-E3A9-49AE-AF5D-9E4FF185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Property Sold By LGA During Covid-19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69F51-7315-494D-86DE-E8D41B709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2E15D-B587-4B8F-A388-D8C6A4218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3" y="2076450"/>
            <a:ext cx="10353762" cy="429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6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3672-F7DC-4574-AD83-1F52D987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Property Sold By LGA Before Covid-19 Outbreak [Feb – Jul 2019]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88322-550C-4800-BD68-D3D3BD496E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4C675-61D9-495A-B621-C68A682BA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26" y="1905000"/>
            <a:ext cx="108585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2EA01-80E0-484F-9D06-01D9FEFBB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Overall Property Sold By LGA from Feb 2018 – Jan 2020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CEEBA-C5EA-4C47-8674-61AA70B2C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28C5F-AB3C-45FF-BB91-EAF4B047D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1866900"/>
            <a:ext cx="11674929" cy="466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6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D533-83EB-467D-A024-312C98D25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Sold [Pre vs During Covid-19]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3A40E-9336-458C-8A40-38743791F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42795-3652-4599-A5EA-351531D2E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46" y="1866900"/>
            <a:ext cx="5340868" cy="4809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83BAF-BC83-4870-8FC4-FCC18E27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30" y="1869156"/>
            <a:ext cx="4798073" cy="480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6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475F-0408-4C92-A844-45E50A1E7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Property Price Change</a:t>
            </a:r>
            <a:br>
              <a:rPr lang="en-US" dirty="0"/>
            </a:br>
            <a:r>
              <a:rPr lang="en-US" dirty="0"/>
              <a:t>[Pre vs During Covid-19]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33FA1-A289-4A05-9E74-A45B3FE82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1E55D-5412-4B10-AD55-C82FB2B6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87" y="1821041"/>
            <a:ext cx="5043813" cy="409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57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555B2-AD28-4E47-92F1-42E05EA4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Nova" panose="020B0504020202020204" pitchFamily="34" charset="0"/>
              </a:rPr>
              <a:t>Real-Estate data before Covid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A36C8DF-82E6-4EAD-B5E5-478370FDC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870" y="1783815"/>
            <a:ext cx="7679862" cy="557722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6DCA5C4-DF6A-4E43-A44C-26FC63B0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824" y="6248400"/>
            <a:ext cx="7504771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r-squared is: 0.08410507608477118 The correlation between both factors is 0.29</a:t>
            </a:r>
            <a:r>
              <a:rPr kumimoji="0" lang="en-US" altLang="en-US" sz="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774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0" y="0"/>
            <a:ext cx="12192000" cy="4567080"/>
          </a:xfrm>
          <a:custGeom>
            <a:avLst/>
            <a:gdLst/>
            <a:ahLst/>
            <a:cxnLst/>
            <a:rect l="l" t="t" r="r" b="b"/>
            <a:pathLst>
              <a:path w="12192000" h="4567080" extrusionOk="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9" name="Google Shape;219;p5"/>
          <p:cNvSpPr txBox="1">
            <a:spLocks noGrp="1"/>
          </p:cNvSpPr>
          <p:nvPr>
            <p:ph type="body" idx="1"/>
          </p:nvPr>
        </p:nvSpPr>
        <p:spPr>
          <a:xfrm>
            <a:off x="1375500" y="477611"/>
            <a:ext cx="94410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Data exploration &amp; cleanup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 (Jupyter Notebook)</a:t>
            </a:r>
          </a:p>
          <a:p>
            <a:pPr marL="0" indent="0" algn="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900"/>
            </a:pPr>
            <a:r>
              <a:rPr lang="en-US" sz="4000" b="1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The a</a:t>
            </a: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nalysis process </a:t>
            </a:r>
          </a:p>
          <a:p>
            <a:pPr marL="0" indent="0" algn="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900"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(Jupyter Notebook)</a:t>
            </a:r>
            <a:endParaRPr lang="en-US" sz="40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endParaRPr lang="en-US" sz="40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</p:txBody>
      </p:sp>
    </p:spTree>
    <p:extLst>
      <p:ext uri="{BB962C8B-B14F-4D97-AF65-F5344CB8AC3E}">
        <p14:creationId xmlns:p14="http://schemas.microsoft.com/office/powerpoint/2010/main" val="1598208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/>
          <p:nvPr/>
        </p:nvSpPr>
        <p:spPr>
          <a:xfrm>
            <a:off x="7302" y="-2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7302" y="-2"/>
            <a:ext cx="3920754" cy="6858002"/>
          </a:xfrm>
          <a:custGeom>
            <a:avLst/>
            <a:gdLst/>
            <a:ahLst/>
            <a:cxnLst/>
            <a:rect l="l" t="t" r="r" b="b"/>
            <a:pathLst>
              <a:path w="6088698" h="6858002" extrusionOk="0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6" name="Google Shape;236;p7"/>
          <p:cNvSpPr txBox="1">
            <a:spLocks noGrp="1"/>
          </p:cNvSpPr>
          <p:nvPr>
            <p:ph type="title"/>
          </p:nvPr>
        </p:nvSpPr>
        <p:spPr>
          <a:xfrm>
            <a:off x="205047" y="1313563"/>
            <a:ext cx="4701804" cy="423087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Findings &amp; Conclusion &amp; Implications</a:t>
            </a:r>
            <a:endParaRPr lang="en-US" sz="44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</p:txBody>
      </p:sp>
      <p:sp>
        <p:nvSpPr>
          <p:cNvPr id="237" name="Google Shape;237;p7"/>
          <p:cNvSpPr txBox="1">
            <a:spLocks noGrp="1"/>
          </p:cNvSpPr>
          <p:nvPr>
            <p:ph type="body" idx="1"/>
          </p:nvPr>
        </p:nvSpPr>
        <p:spPr>
          <a:xfrm>
            <a:off x="4327301" y="204399"/>
            <a:ext cx="7659652" cy="5707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r>
              <a:rPr lang="en-AU" sz="2400" b="1" dirty="0">
                <a:latin typeface="Arial Nova" panose="020B0504020202020204" pitchFamily="34" charset="0"/>
              </a:rPr>
              <a:t>Before Covid (September 2018 – January 2020) </a:t>
            </a:r>
            <a:br>
              <a:rPr lang="en-AU" sz="2000" dirty="0">
                <a:latin typeface="Arial Nova" panose="020B0504020202020204" pitchFamily="34" charset="0"/>
              </a:rPr>
            </a:br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Font typeface="Noto Sans Symbols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The top 3 LGAs are: 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Stonnington (1), Bayside (2), Monash (3)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Hospitals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8% of the house price can be explained by the number of hospitals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Schools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The more schools there are, the higher the total number of sales is in a Local Government area. </a:t>
            </a:r>
          </a:p>
          <a:p>
            <a:pPr marL="456000" lvl="1" indent="0">
              <a:lnSpc>
                <a:spcPct val="110000"/>
              </a:lnSpc>
              <a:spcBef>
                <a:spcPts val="0"/>
              </a:spcBef>
              <a:buSzPts val="2210"/>
              <a:buNone/>
            </a:pPr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r>
              <a:rPr lang="en-AU" sz="2400" b="1" dirty="0">
                <a:latin typeface="Arial Nova" panose="020B0504020202020204" pitchFamily="34" charset="0"/>
              </a:rPr>
              <a:t>After Covid (February – July 2020) </a:t>
            </a:r>
            <a:br>
              <a:rPr lang="en-AU" sz="2000" dirty="0">
                <a:latin typeface="Arial Nova" panose="020B0504020202020204" pitchFamily="34" charset="0"/>
              </a:rPr>
            </a:br>
            <a:endParaRPr lang="en-AU" sz="2000" dirty="0">
              <a:latin typeface="Arial Nova" panose="020B0504020202020204" pitchFamily="34" charset="0"/>
            </a:endParaRP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Stonnington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- 23% (Most Covid-cases in April, second most in May until mid June)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Bayside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+ 3.6% (Next to Stonnington, with an average number of Covid-cases)</a:t>
            </a:r>
          </a:p>
          <a:p>
            <a:pPr marL="800100" lvl="1" indent="-344100">
              <a:lnSpc>
                <a:spcPct val="110000"/>
              </a:lnSpc>
              <a:spcBef>
                <a:spcPts val="0"/>
              </a:spcBef>
              <a:buSzPts val="2210"/>
              <a:buChar char="◈"/>
            </a:pPr>
            <a:r>
              <a:rPr lang="en-AU" sz="2000" dirty="0">
                <a:latin typeface="Arial Nova" panose="020B0504020202020204" pitchFamily="34" charset="0"/>
              </a:rPr>
              <a:t>Monash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: - 9.9% (Top 5 Covid-cases in early April, top 15 Covid-cases until mid June)</a:t>
            </a: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endParaRPr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 txBox="1">
            <a:spLocks noGrp="1"/>
          </p:cNvSpPr>
          <p:nvPr>
            <p:ph type="title"/>
          </p:nvPr>
        </p:nvSpPr>
        <p:spPr>
          <a:xfrm>
            <a:off x="633743" y="609599"/>
            <a:ext cx="3675210" cy="52736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>
                <a:latin typeface="Arial Nova" panose="020B0504020202020204" pitchFamily="34" charset="0"/>
              </a:rPr>
              <a:t>Presentation summary</a:t>
            </a:r>
            <a:endParaRPr dirty="0">
              <a:latin typeface="Arial Nova" panose="020B0504020202020204" pitchFamily="34" charset="0"/>
            </a:endParaRPr>
          </a:p>
        </p:txBody>
      </p:sp>
      <p:pic>
        <p:nvPicPr>
          <p:cNvPr id="170" name="Google Shape;170;p2"/>
          <p:cNvPicPr preferRelativeResize="0"/>
          <p:nvPr/>
        </p:nvPicPr>
        <p:blipFill rotWithShape="1">
          <a:blip r:embed="rId4">
            <a:alphaModFix/>
          </a:blip>
          <a:srcRect t="964" r="2806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"/>
          <p:cNvGrpSpPr/>
          <p:nvPr/>
        </p:nvGrpSpPr>
        <p:grpSpPr>
          <a:xfrm>
            <a:off x="5153315" y="711260"/>
            <a:ext cx="6448356" cy="5256525"/>
            <a:chOff x="0" y="1584"/>
            <a:chExt cx="6318201" cy="4959454"/>
          </a:xfrm>
        </p:grpSpPr>
        <p:sp>
          <p:nvSpPr>
            <p:cNvPr id="192" name="Google Shape;192;p2"/>
            <p:cNvSpPr/>
            <p:nvPr/>
          </p:nvSpPr>
          <p:spPr>
            <a:xfrm>
              <a:off x="0" y="4222599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0" y="1584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04297" y="153541"/>
              <a:ext cx="371449" cy="37144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80043" y="1584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5" name="Google Shape;175;p2"/>
            <p:cNvSpPr txBox="1"/>
            <p:nvPr/>
          </p:nvSpPr>
          <p:spPr>
            <a:xfrm>
              <a:off x="780043" y="1584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The big question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0" y="845787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780043" y="845787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9" name="Google Shape;179;p2"/>
            <p:cNvSpPr txBox="1"/>
            <p:nvPr/>
          </p:nvSpPr>
          <p:spPr>
            <a:xfrm>
              <a:off x="780043" y="845787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Working questions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0" y="1689990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04216" y="997742"/>
              <a:ext cx="371449" cy="37144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780043" y="1689990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0" y="2534193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Nova" panose="020B0504020202020204" pitchFamily="34" charset="0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04215" y="1841946"/>
              <a:ext cx="371449" cy="37144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780043" y="2534193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7" name="Google Shape;187;p2"/>
            <p:cNvSpPr txBox="1"/>
            <p:nvPr/>
          </p:nvSpPr>
          <p:spPr>
            <a:xfrm>
              <a:off x="832234" y="1714587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Data Collection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0" y="3378396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04214" y="4368718"/>
              <a:ext cx="371449" cy="37144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80043" y="3378396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04297" y="3560744"/>
              <a:ext cx="371449" cy="37144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80043" y="4222599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5" name="Google Shape;195;p2"/>
            <p:cNvSpPr txBox="1"/>
            <p:nvPr/>
          </p:nvSpPr>
          <p:spPr>
            <a:xfrm>
              <a:off x="719493" y="4285676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Findings &amp; Conclusion 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04215" y="2686149"/>
              <a:ext cx="371449" cy="371449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1" name="Google Shape;191;p2"/>
            <p:cNvSpPr txBox="1"/>
            <p:nvPr/>
          </p:nvSpPr>
          <p:spPr>
            <a:xfrm>
              <a:off x="675664" y="2585248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The a</a:t>
              </a: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nalysis process (Jupyter)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</p:grpSp>
      <p:sp>
        <p:nvSpPr>
          <p:cNvPr id="2" name="Google Shape;187;p2">
            <a:extLst>
              <a:ext uri="{FF2B5EF4-FFF2-40B4-BE49-F238E27FC236}">
                <a16:creationId xmlns:a16="http://schemas.microsoft.com/office/drawing/2014/main" id="{853423D6-7399-44BA-9096-435BB617E3B6}"/>
              </a:ext>
            </a:extLst>
          </p:cNvPr>
          <p:cNvSpPr txBox="1"/>
          <p:nvPr/>
        </p:nvSpPr>
        <p:spPr>
          <a:xfrm>
            <a:off x="5900717" y="4308457"/>
            <a:ext cx="5856195" cy="7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75" tIns="71475" rIns="71475" bIns="714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25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rPr>
              <a:t>Data exploration &amp; cleanup (Jupyter)</a:t>
            </a:r>
            <a:endParaRPr sz="25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-5312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461474" y="963500"/>
            <a:ext cx="4193100" cy="4827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>
                <a:latin typeface="Arial Nova" panose="020B0504020202020204" pitchFamily="34" charset="0"/>
              </a:rPr>
              <a:t>The big question</a:t>
            </a:r>
            <a:endParaRPr dirty="0">
              <a:latin typeface="Arial Nova" panose="020B0504020202020204" pitchFamily="34" charset="0"/>
            </a:endParaRPr>
          </a:p>
        </p:txBody>
      </p:sp>
      <p:cxnSp>
        <p:nvCxnSpPr>
          <p:cNvPr id="203" name="Google Shape;203;p3"/>
          <p:cNvCxnSpPr/>
          <p:nvPr/>
        </p:nvCxnSpPr>
        <p:spPr>
          <a:xfrm>
            <a:off x="3941527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4316217" y="1503122"/>
            <a:ext cx="7414309" cy="439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37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604020202020204" pitchFamily="34" charset="0"/>
                <a:cs typeface="Shonar Bangla" panose="020B0502040204020203" pitchFamily="18" charset="0"/>
              </a:rPr>
              <a:t>Have the numbers of Covid-19 cases in the most popular Local Government Area changed their popularity for homeowners?</a:t>
            </a:r>
          </a:p>
          <a:p>
            <a:pPr marL="342900" lvl="0" indent="-337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endParaRPr lang="en-US" sz="2800" b="1" dirty="0">
              <a:latin typeface="Arial Nova" panose="020B0604020202020204" pitchFamily="34" charset="0"/>
              <a:cs typeface="Shonar Bangla" panose="020B0502040204020203" pitchFamily="18" charset="0"/>
            </a:endParaRPr>
          </a:p>
          <a:p>
            <a:pPr marL="342900" lvl="0" indent="-337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 Nova" panose="020B0604020202020204" pitchFamily="34" charset="0"/>
                <a:cs typeface="Shonar Bangla" panose="020B0502040204020203" pitchFamily="18" charset="0"/>
              </a:rPr>
              <a:t>Hypothesis: High Covid-19 cases in the most popular Local Government Area will reduce their popularity.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Arial Nova" panose="020B0604020202020204" pitchFamily="34" charset="0"/>
              <a:cs typeface="Shonar Bangla" panose="020B0502040204020203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1" name="Google Shape;211;p4"/>
          <p:cNvSpPr txBox="1">
            <a:spLocks noGrp="1"/>
          </p:cNvSpPr>
          <p:nvPr>
            <p:ph type="title"/>
          </p:nvPr>
        </p:nvSpPr>
        <p:spPr>
          <a:xfrm>
            <a:off x="452576" y="1023214"/>
            <a:ext cx="3732902" cy="457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</a:pPr>
            <a:r>
              <a:rPr lang="en-US" dirty="0">
                <a:latin typeface="+mj-lt"/>
              </a:rPr>
              <a:t>The working questions</a:t>
            </a:r>
            <a:endParaRPr dirty="0">
              <a:latin typeface="+mj-lt"/>
            </a:endParaRPr>
          </a:p>
        </p:txBody>
      </p:sp>
      <p:cxnSp>
        <p:nvCxnSpPr>
          <p:cNvPr id="212" name="Google Shape;212;p4"/>
          <p:cNvCxnSpPr/>
          <p:nvPr/>
        </p:nvCxnSpPr>
        <p:spPr>
          <a:xfrm>
            <a:off x="4185478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4"/>
          <p:cNvSpPr txBox="1">
            <a:spLocks noGrp="1"/>
          </p:cNvSpPr>
          <p:nvPr>
            <p:ph type="body" idx="1"/>
          </p:nvPr>
        </p:nvSpPr>
        <p:spPr>
          <a:xfrm>
            <a:off x="4316490" y="1023238"/>
            <a:ext cx="7422934" cy="524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are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three most popular Local Government Areas in Victoria before March 2020?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price in each LGA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purchase in each LGA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are the factors that contribute to this popularity?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concentration of schools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contribute to its popularity?</a:t>
            </a:r>
          </a:p>
          <a:p>
            <a:pPr marL="742950" lvl="1" indent="-285750" fontAlgn="base">
              <a:spcBef>
                <a:spcPts val="0"/>
              </a:spcBef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concentration of hospitals contribute to its popularity?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has the popularity of the top 3 LGAs in Victoria changed after March 2020?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price &amp; in each LGA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purchase in each LGA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number of Covid-19 cases from March to June 2020 in each LGA contribute to its popularity?</a:t>
            </a: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endParaRPr sz="1800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-5312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3202925" y="293681"/>
            <a:ext cx="6112793" cy="120944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4800" b="1" dirty="0">
                <a:latin typeface="Arial Nova" panose="020B0504020202020204" pitchFamily="34" charset="0"/>
              </a:rPr>
              <a:t>Data Collection</a:t>
            </a:r>
            <a:endParaRPr dirty="0">
              <a:latin typeface="Arial Nova" panose="020B0504020202020204" pitchFamily="34" charset="0"/>
            </a:endParaRPr>
          </a:p>
        </p:txBody>
      </p:sp>
      <p:cxnSp>
        <p:nvCxnSpPr>
          <p:cNvPr id="203" name="Google Shape;203;p3"/>
          <p:cNvCxnSpPr/>
          <p:nvPr/>
        </p:nvCxnSpPr>
        <p:spPr>
          <a:xfrm>
            <a:off x="5448355" y="2421228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5630041" y="1066732"/>
            <a:ext cx="6112793" cy="409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48590" indent="0">
              <a:buNone/>
            </a:pPr>
            <a:endParaRPr lang="en-AU" sz="1800" b="1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AU" sz="2800" b="1" u="sng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  <a:sym typeface="Arial"/>
              </a:rPr>
              <a:t>School data &amp; Hospital data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</a:rPr>
              <a:t>Victorian Government Data Directory</a:t>
            </a: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https://discover.data.vic.gov.au/dataset/school-locations-time-series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https://discover.data.vic.gov.au/dataset/hospital-locations-spatial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8FDD4-61D9-4A52-BF0A-6571556583E9}"/>
              </a:ext>
            </a:extLst>
          </p:cNvPr>
          <p:cNvSpPr txBox="1"/>
          <p:nvPr/>
        </p:nvSpPr>
        <p:spPr>
          <a:xfrm>
            <a:off x="626027" y="2217595"/>
            <a:ext cx="4804361" cy="427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u="sng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Real Estate data </a:t>
            </a:r>
          </a:p>
          <a:p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Kaggle</a:t>
            </a:r>
          </a:p>
          <a:p>
            <a:pPr marL="457200" indent="-308610">
              <a:lnSpc>
                <a:spcPct val="110000"/>
              </a:lnSpc>
              <a:spcBef>
                <a:spcPts val="360"/>
              </a:spcBef>
              <a:buClr>
                <a:schemeClr val="lt2"/>
              </a:buClr>
              <a:buSzPts val="1260"/>
              <a:buFont typeface="Noto Sans Symbols"/>
              <a:buChar char="◈"/>
            </a:pPr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sym typeface="Sorts Mill Goud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https://www.kaggle.com/htagholdings/aus-real-estate-sales-march-2019-to-april-2020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  <a:sym typeface="Sorts Mill Goudy"/>
            </a:endParaRPr>
          </a:p>
          <a:p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AU" sz="2800" b="1" u="sng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Covid-19 Data</a:t>
            </a:r>
          </a:p>
          <a:p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DHHS Website</a:t>
            </a:r>
          </a:p>
          <a:p>
            <a:pPr marL="457200" indent="-308610">
              <a:lnSpc>
                <a:spcPct val="110000"/>
              </a:lnSpc>
              <a:spcBef>
                <a:spcPts val="360"/>
              </a:spcBef>
              <a:buClr>
                <a:schemeClr val="lt2"/>
              </a:buClr>
              <a:buSzPts val="1260"/>
              <a:buFont typeface="Noto Sans Symbols"/>
              <a:buChar char="◈"/>
            </a:pPr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sym typeface="Sorts Mill Goudy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https://www.dhhs.vic.gov.au/victorian-coronavirus-covid-19-data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  <a:sym typeface="Sorts Mill Goudy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448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9F4D3-C461-4E85-8BF1-965F3894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8664"/>
            <a:ext cx="10353762" cy="1257300"/>
          </a:xfrm>
        </p:spPr>
        <p:txBody>
          <a:bodyPr/>
          <a:lstStyle/>
          <a:p>
            <a:r>
              <a:rPr lang="en-AU" dirty="0">
                <a:latin typeface="Arial Nova" panose="020B0504020202020204" pitchFamily="34" charset="0"/>
              </a:rPr>
              <a:t>Property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19285-A08D-4F9A-8A1F-8BBDB3634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3D6FB-5249-4A95-8D5D-3427A6DAD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6" y="1959428"/>
            <a:ext cx="10353762" cy="38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98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D253E-70A2-4BDF-88EB-D2C635B51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BC7077-5C56-4F58-8429-A31227ED89AC}"/>
              </a:ext>
            </a:extLst>
          </p:cNvPr>
          <p:cNvSpPr txBox="1">
            <a:spLocks/>
          </p:cNvSpPr>
          <p:nvPr/>
        </p:nvSpPr>
        <p:spPr>
          <a:xfrm>
            <a:off x="913795" y="218088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ts Mill Goudy"/>
              <a:buNone/>
              <a:defRPr sz="4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dirty="0">
                <a:latin typeface="Arial Nova" panose="020B0504020202020204" pitchFamily="34" charset="0"/>
              </a:rPr>
              <a:t>Property Price Analysis (Pre-</a:t>
            </a:r>
            <a:r>
              <a:rPr lang="en-AU" dirty="0" err="1">
                <a:latin typeface="Arial Nova" panose="020B0504020202020204" pitchFamily="34" charset="0"/>
              </a:rPr>
              <a:t>Covid</a:t>
            </a:r>
            <a:r>
              <a:rPr lang="en-AU" dirty="0">
                <a:latin typeface="Arial Nova" panose="020B0504020202020204" pitchFamily="34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32021-4861-47E4-9E47-9BAE86D7A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1475388"/>
            <a:ext cx="10353761" cy="459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2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D31C-BEAF-448C-89A6-3C962FB7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83924"/>
            <a:ext cx="10353762" cy="1257300"/>
          </a:xfrm>
        </p:spPr>
        <p:txBody>
          <a:bodyPr/>
          <a:lstStyle/>
          <a:p>
            <a:r>
              <a:rPr lang="en-US" dirty="0"/>
              <a:t>Property Price Analysis (Post-</a:t>
            </a:r>
            <a:r>
              <a:rPr lang="en-US" dirty="0" err="1"/>
              <a:t>Covid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B72C6-ED3D-4B80-9AFD-888A6027C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C9375-F711-4791-AAD0-78098624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1" y="1390389"/>
            <a:ext cx="10315056" cy="501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06B6-0565-4155-ADA8-4851F5FC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Property Sold During Covid-19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C2B74-9E89-4842-81AC-3F8A7B44C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782DBE-5D91-4F15-92A4-A125ADFBD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866900"/>
            <a:ext cx="10364410" cy="45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48973"/>
      </p:ext>
    </p:extLst>
  </p:cSld>
  <p:clrMapOvr>
    <a:masterClrMapping/>
  </p:clrMapOvr>
</p:sld>
</file>

<file path=ppt/theme/theme1.xml><?xml version="1.0" encoding="utf-8"?>
<a:theme xmlns:a="http://schemas.openxmlformats.org/drawingml/2006/main" name="SlateVTI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520</Words>
  <Application>Microsoft Office PowerPoint</Application>
  <PresentationFormat>Widescreen</PresentationFormat>
  <Paragraphs>68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Sorts Mill Goudy</vt:lpstr>
      <vt:lpstr>Calibri</vt:lpstr>
      <vt:lpstr>Courier New</vt:lpstr>
      <vt:lpstr>Arial Nova</vt:lpstr>
      <vt:lpstr>Noto Sans Symbols</vt:lpstr>
      <vt:lpstr>Arial</vt:lpstr>
      <vt:lpstr>Garamond</vt:lpstr>
      <vt:lpstr>SlateVTI</vt:lpstr>
      <vt:lpstr>SlateVTI</vt:lpstr>
      <vt:lpstr>SlateVTI</vt:lpstr>
      <vt:lpstr>The impacts of Covid-19 cases upon real estate sales in Victoria    </vt:lpstr>
      <vt:lpstr>Presentation summary</vt:lpstr>
      <vt:lpstr>The big question</vt:lpstr>
      <vt:lpstr>The working questions</vt:lpstr>
      <vt:lpstr>Data Collection</vt:lpstr>
      <vt:lpstr>Property Dataset</vt:lpstr>
      <vt:lpstr>PowerPoint Presentation</vt:lpstr>
      <vt:lpstr>Property Price Analysis (Post-Covid)</vt:lpstr>
      <vt:lpstr>Property Sold During Covid-19</vt:lpstr>
      <vt:lpstr>Property Sold By LGA During Covid-19</vt:lpstr>
      <vt:lpstr>Property Sold By LGA Before Covid-19 Outbreak [Feb – Jul 2019]</vt:lpstr>
      <vt:lpstr>Overall Property Sold By LGA from Feb 2018 – Jan 2020</vt:lpstr>
      <vt:lpstr>Property Sold [Pre vs During Covid-19]</vt:lpstr>
      <vt:lpstr>Property Price Change [Pre vs During Covid-19]</vt:lpstr>
      <vt:lpstr>Real-Estate data before Covid</vt:lpstr>
      <vt:lpstr>PowerPoint Presentation</vt:lpstr>
      <vt:lpstr>Findings &amp; Conclusion &amp; Implications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regulation in Vietnam   </dc:title>
  <dc:creator>Anna Nguyen</dc:creator>
  <cp:lastModifiedBy>Kenny Dao</cp:lastModifiedBy>
  <cp:revision>38</cp:revision>
  <dcterms:created xsi:type="dcterms:W3CDTF">2020-09-20T23:28:44Z</dcterms:created>
  <dcterms:modified xsi:type="dcterms:W3CDTF">2020-10-09T03:22:28Z</dcterms:modified>
</cp:coreProperties>
</file>